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oppins" panose="00000500000000000000" pitchFamily="2" charset="0"/>
      <p:regular r:id="rId14"/>
    </p:embeddedFont>
    <p:embeddedFont>
      <p:font typeface="Poppins Light" panose="000004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27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5538" y="3436274"/>
            <a:ext cx="10008729" cy="445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8"/>
              </a:lnSpc>
            </a:pPr>
            <a:r>
              <a:rPr lang="en-US" sz="10689" b="1" spc="1293" dirty="0">
                <a:solidFill>
                  <a:srgbClr val="6866E1"/>
                </a:solidFill>
                <a:latin typeface="Poppins"/>
                <a:ea typeface="Poppins"/>
                <a:cs typeface="Poppins"/>
                <a:sym typeface="Poppins"/>
              </a:rPr>
              <a:t>CASHEW</a:t>
            </a:r>
            <a:r>
              <a:rPr lang="en-US" sz="10689" spc="1293" dirty="0">
                <a:solidFill>
                  <a:srgbClr val="6866E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6063"/>
              </a:lnSpc>
            </a:pPr>
            <a:endParaRPr lang="en-US" sz="10689" spc="1293" dirty="0">
              <a:solidFill>
                <a:srgbClr val="6866E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6063"/>
              </a:lnSpc>
            </a:pPr>
            <a:endParaRPr lang="en-US" sz="10689" b="1" spc="1293" dirty="0">
              <a:solidFill>
                <a:srgbClr val="6866E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6063"/>
              </a:lnSpc>
            </a:pPr>
            <a:r>
              <a:rPr lang="en-US" sz="6450" b="1" spc="780" dirty="0">
                <a:solidFill>
                  <a:srgbClr val="6866E1"/>
                </a:solidFill>
                <a:latin typeface="Poppins"/>
                <a:ea typeface="Poppins"/>
                <a:cs typeface="Poppins"/>
                <a:sym typeface="Poppins"/>
              </a:rPr>
              <a:t>THE MODERN EXPENSE TRACKER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331156" y="1563451"/>
            <a:ext cx="7573219" cy="8296504"/>
          </a:xfrm>
          <a:custGeom>
            <a:avLst/>
            <a:gdLst/>
            <a:ahLst/>
            <a:cxnLst/>
            <a:rect l="l" t="t" r="r" b="b"/>
            <a:pathLst>
              <a:path w="7573219" h="8296504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2749" y="514350"/>
            <a:ext cx="14684628" cy="9258300"/>
          </a:xfrm>
          <a:custGeom>
            <a:avLst/>
            <a:gdLst/>
            <a:ahLst/>
            <a:cxnLst/>
            <a:rect l="l" t="t" r="r" b="b"/>
            <a:pathLst>
              <a:path w="14684628" h="9258300">
                <a:moveTo>
                  <a:pt x="0" y="0"/>
                </a:moveTo>
                <a:lnTo>
                  <a:pt x="14684627" y="0"/>
                </a:lnTo>
                <a:lnTo>
                  <a:pt x="1468462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22" b="-24531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53449" y="2352901"/>
            <a:ext cx="1256437" cy="1710346"/>
          </a:xfrm>
          <a:custGeom>
            <a:avLst/>
            <a:gdLst/>
            <a:ahLst/>
            <a:cxnLst/>
            <a:rect l="l" t="t" r="r" b="b"/>
            <a:pathLst>
              <a:path w="1256437" h="1710346">
                <a:moveTo>
                  <a:pt x="0" y="0"/>
                </a:moveTo>
                <a:lnTo>
                  <a:pt x="1256437" y="0"/>
                </a:lnTo>
                <a:lnTo>
                  <a:pt x="1256437" y="1710345"/>
                </a:lnTo>
                <a:lnTo>
                  <a:pt x="0" y="1710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537" r="-295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19411" y="6191160"/>
            <a:ext cx="971053" cy="1539232"/>
          </a:xfrm>
          <a:custGeom>
            <a:avLst/>
            <a:gdLst/>
            <a:ahLst/>
            <a:cxnLst/>
            <a:rect l="l" t="t" r="r" b="b"/>
            <a:pathLst>
              <a:path w="971053" h="1539232">
                <a:moveTo>
                  <a:pt x="0" y="0"/>
                </a:moveTo>
                <a:lnTo>
                  <a:pt x="971054" y="0"/>
                </a:lnTo>
                <a:lnTo>
                  <a:pt x="971054" y="1539232"/>
                </a:lnTo>
                <a:lnTo>
                  <a:pt x="0" y="153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537" r="-2953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60217" y="2457959"/>
            <a:ext cx="1393232" cy="1774484"/>
          </a:xfrm>
          <a:custGeom>
            <a:avLst/>
            <a:gdLst/>
            <a:ahLst/>
            <a:cxnLst/>
            <a:rect l="l" t="t" r="r" b="b"/>
            <a:pathLst>
              <a:path w="1393232" h="1774484">
                <a:moveTo>
                  <a:pt x="0" y="0"/>
                </a:moveTo>
                <a:lnTo>
                  <a:pt x="1393232" y="0"/>
                </a:lnTo>
                <a:lnTo>
                  <a:pt x="1393232" y="1774485"/>
                </a:lnTo>
                <a:lnTo>
                  <a:pt x="0" y="1774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37" r="-295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30972" y="4472464"/>
            <a:ext cx="1331135" cy="1851882"/>
          </a:xfrm>
          <a:custGeom>
            <a:avLst/>
            <a:gdLst/>
            <a:ahLst/>
            <a:cxnLst/>
            <a:rect l="l" t="t" r="r" b="b"/>
            <a:pathLst>
              <a:path w="1331135" h="1851882">
                <a:moveTo>
                  <a:pt x="0" y="0"/>
                </a:moveTo>
                <a:lnTo>
                  <a:pt x="1331136" y="0"/>
                </a:lnTo>
                <a:lnTo>
                  <a:pt x="1331136" y="1851881"/>
                </a:lnTo>
                <a:lnTo>
                  <a:pt x="0" y="1851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537" r="-2953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04274" y="4513164"/>
            <a:ext cx="1339529" cy="930649"/>
          </a:xfrm>
          <a:custGeom>
            <a:avLst/>
            <a:gdLst/>
            <a:ahLst/>
            <a:cxnLst/>
            <a:rect l="l" t="t" r="r" b="b"/>
            <a:pathLst>
              <a:path w="1339529" h="930649">
                <a:moveTo>
                  <a:pt x="0" y="0"/>
                </a:moveTo>
                <a:lnTo>
                  <a:pt x="1339529" y="0"/>
                </a:lnTo>
                <a:lnTo>
                  <a:pt x="1339529" y="930649"/>
                </a:lnTo>
                <a:lnTo>
                  <a:pt x="0" y="930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537" r="-2953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84602" y="2564863"/>
            <a:ext cx="948068" cy="1216247"/>
          </a:xfrm>
          <a:custGeom>
            <a:avLst/>
            <a:gdLst/>
            <a:ahLst/>
            <a:cxnLst/>
            <a:rect l="l" t="t" r="r" b="b"/>
            <a:pathLst>
              <a:path w="948068" h="1216247">
                <a:moveTo>
                  <a:pt x="0" y="0"/>
                </a:moveTo>
                <a:lnTo>
                  <a:pt x="948068" y="0"/>
                </a:lnTo>
                <a:lnTo>
                  <a:pt x="948068" y="1216247"/>
                </a:lnTo>
                <a:lnTo>
                  <a:pt x="0" y="1216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537" r="-2953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02661" y="4561596"/>
            <a:ext cx="906342" cy="1252195"/>
          </a:xfrm>
          <a:custGeom>
            <a:avLst/>
            <a:gdLst/>
            <a:ahLst/>
            <a:cxnLst/>
            <a:rect l="l" t="t" r="r" b="b"/>
            <a:pathLst>
              <a:path w="906342" h="1252195">
                <a:moveTo>
                  <a:pt x="0" y="0"/>
                </a:moveTo>
                <a:lnTo>
                  <a:pt x="906342" y="0"/>
                </a:lnTo>
                <a:lnTo>
                  <a:pt x="906342" y="1252195"/>
                </a:lnTo>
                <a:lnTo>
                  <a:pt x="0" y="12521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537" r="-2953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24710" y="4713668"/>
            <a:ext cx="708594" cy="948051"/>
          </a:xfrm>
          <a:custGeom>
            <a:avLst/>
            <a:gdLst/>
            <a:ahLst/>
            <a:cxnLst/>
            <a:rect l="l" t="t" r="r" b="b"/>
            <a:pathLst>
              <a:path w="708594" h="948051">
                <a:moveTo>
                  <a:pt x="0" y="0"/>
                </a:moveTo>
                <a:lnTo>
                  <a:pt x="708593" y="0"/>
                </a:lnTo>
                <a:lnTo>
                  <a:pt x="708593" y="948051"/>
                </a:lnTo>
                <a:lnTo>
                  <a:pt x="0" y="9480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537" r="-2953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16840" y="2626097"/>
            <a:ext cx="416463" cy="1500887"/>
          </a:xfrm>
          <a:custGeom>
            <a:avLst/>
            <a:gdLst/>
            <a:ahLst/>
            <a:cxnLst/>
            <a:rect l="l" t="t" r="r" b="b"/>
            <a:pathLst>
              <a:path w="416463" h="1500887">
                <a:moveTo>
                  <a:pt x="0" y="0"/>
                </a:moveTo>
                <a:lnTo>
                  <a:pt x="416463" y="0"/>
                </a:lnTo>
                <a:lnTo>
                  <a:pt x="416463" y="1500887"/>
                </a:lnTo>
                <a:lnTo>
                  <a:pt x="0" y="1500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537" r="-2953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49774" y="6277791"/>
            <a:ext cx="865169" cy="1507716"/>
          </a:xfrm>
          <a:custGeom>
            <a:avLst/>
            <a:gdLst/>
            <a:ahLst/>
            <a:cxnLst/>
            <a:rect l="l" t="t" r="r" b="b"/>
            <a:pathLst>
              <a:path w="865169" h="1507716">
                <a:moveTo>
                  <a:pt x="0" y="0"/>
                </a:moveTo>
                <a:lnTo>
                  <a:pt x="865170" y="0"/>
                </a:lnTo>
                <a:lnTo>
                  <a:pt x="865170" y="1507716"/>
                </a:lnTo>
                <a:lnTo>
                  <a:pt x="0" y="15077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537" r="-2953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30152" y="6207239"/>
            <a:ext cx="827743" cy="1507716"/>
          </a:xfrm>
          <a:custGeom>
            <a:avLst/>
            <a:gdLst/>
            <a:ahLst/>
            <a:cxnLst/>
            <a:rect l="l" t="t" r="r" b="b"/>
            <a:pathLst>
              <a:path w="827743" h="1507716">
                <a:moveTo>
                  <a:pt x="0" y="0"/>
                </a:moveTo>
                <a:lnTo>
                  <a:pt x="827743" y="0"/>
                </a:lnTo>
                <a:lnTo>
                  <a:pt x="827743" y="1507716"/>
                </a:lnTo>
                <a:lnTo>
                  <a:pt x="0" y="1507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9537" r="-2953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604033" y="2587404"/>
            <a:ext cx="1439770" cy="1115026"/>
          </a:xfrm>
          <a:custGeom>
            <a:avLst/>
            <a:gdLst/>
            <a:ahLst/>
            <a:cxnLst/>
            <a:rect l="l" t="t" r="r" b="b"/>
            <a:pathLst>
              <a:path w="1439770" h="1115026">
                <a:moveTo>
                  <a:pt x="0" y="0"/>
                </a:moveTo>
                <a:lnTo>
                  <a:pt x="1439770" y="0"/>
                </a:lnTo>
                <a:lnTo>
                  <a:pt x="1439770" y="1115026"/>
                </a:lnTo>
                <a:lnTo>
                  <a:pt x="0" y="11150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537" r="-2953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22218" y="4423994"/>
            <a:ext cx="518899" cy="1900351"/>
          </a:xfrm>
          <a:custGeom>
            <a:avLst/>
            <a:gdLst/>
            <a:ahLst/>
            <a:cxnLst/>
            <a:rect l="l" t="t" r="r" b="b"/>
            <a:pathLst>
              <a:path w="518899" h="1900351">
                <a:moveTo>
                  <a:pt x="0" y="0"/>
                </a:moveTo>
                <a:lnTo>
                  <a:pt x="518899" y="0"/>
                </a:lnTo>
                <a:lnTo>
                  <a:pt x="518899" y="1900351"/>
                </a:lnTo>
                <a:lnTo>
                  <a:pt x="0" y="19003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9537" r="-2953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774012" y="6426383"/>
            <a:ext cx="1183780" cy="1507716"/>
          </a:xfrm>
          <a:custGeom>
            <a:avLst/>
            <a:gdLst/>
            <a:ahLst/>
            <a:cxnLst/>
            <a:rect l="l" t="t" r="r" b="b"/>
            <a:pathLst>
              <a:path w="1183780" h="1507716">
                <a:moveTo>
                  <a:pt x="0" y="0"/>
                </a:moveTo>
                <a:lnTo>
                  <a:pt x="1183780" y="0"/>
                </a:lnTo>
                <a:lnTo>
                  <a:pt x="1183780" y="1507716"/>
                </a:lnTo>
                <a:lnTo>
                  <a:pt x="0" y="15077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9537" r="-2953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522218" y="6686130"/>
            <a:ext cx="743487" cy="1244491"/>
          </a:xfrm>
          <a:custGeom>
            <a:avLst/>
            <a:gdLst/>
            <a:ahLst/>
            <a:cxnLst/>
            <a:rect l="l" t="t" r="r" b="b"/>
            <a:pathLst>
              <a:path w="743487" h="1244491">
                <a:moveTo>
                  <a:pt x="0" y="0"/>
                </a:moveTo>
                <a:lnTo>
                  <a:pt x="743488" y="0"/>
                </a:lnTo>
                <a:lnTo>
                  <a:pt x="743488" y="1244491"/>
                </a:lnTo>
                <a:lnTo>
                  <a:pt x="0" y="124449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9537" r="-2953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4669192"/>
            <a:ext cx="9221867" cy="516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1"/>
              </a:lnSpc>
            </a:pPr>
            <a:r>
              <a:rPr lang="en-US" sz="4143" dirty="0">
                <a:solidFill>
                  <a:srgbClr val="FDFCFF"/>
                </a:solidFill>
                <a:latin typeface="Poppins"/>
                <a:ea typeface="Poppins"/>
                <a:cs typeface="Poppins"/>
                <a:sym typeface="Poppins"/>
              </a:rPr>
              <a:t>Ujjawal Sharma- RA2411030030054</a:t>
            </a:r>
          </a:p>
          <a:p>
            <a:pPr algn="l">
              <a:lnSpc>
                <a:spcPts val="5801"/>
              </a:lnSpc>
            </a:pPr>
            <a:r>
              <a:rPr lang="en-US" sz="4143" dirty="0" err="1">
                <a:solidFill>
                  <a:srgbClr val="FDFCFF"/>
                </a:solidFill>
                <a:latin typeface="Poppins"/>
                <a:ea typeface="Poppins"/>
                <a:cs typeface="Poppins"/>
                <a:sym typeface="Poppins"/>
              </a:rPr>
              <a:t>Toib</a:t>
            </a:r>
            <a:r>
              <a:rPr lang="en-US" sz="4143" dirty="0">
                <a:solidFill>
                  <a:srgbClr val="FDFCFF"/>
                </a:solidFill>
                <a:latin typeface="Poppins"/>
                <a:ea typeface="Poppins"/>
                <a:cs typeface="Poppins"/>
                <a:sym typeface="Poppins"/>
              </a:rPr>
              <a:t> Fayaz - RA2411030030061</a:t>
            </a:r>
          </a:p>
          <a:p>
            <a:pPr algn="l">
              <a:lnSpc>
                <a:spcPts val="5801"/>
              </a:lnSpc>
            </a:pPr>
            <a:r>
              <a:rPr lang="en-US" sz="4143" dirty="0">
                <a:solidFill>
                  <a:srgbClr val="FDFCFF"/>
                </a:solidFill>
                <a:latin typeface="Poppins"/>
                <a:ea typeface="Poppins"/>
                <a:cs typeface="Poppins"/>
                <a:sym typeface="Poppins"/>
              </a:rPr>
              <a:t>Santosh-RA2411030030063</a:t>
            </a:r>
          </a:p>
          <a:p>
            <a:pPr algn="l">
              <a:lnSpc>
                <a:spcPts val="5801"/>
              </a:lnSpc>
            </a:pPr>
            <a:r>
              <a:rPr lang="en-US" sz="4143" dirty="0">
                <a:solidFill>
                  <a:srgbClr val="FDFCFF"/>
                </a:solidFill>
                <a:latin typeface="Poppins"/>
                <a:ea typeface="Poppins"/>
                <a:cs typeface="Poppins"/>
                <a:sym typeface="Poppins"/>
              </a:rPr>
              <a:t>Vishv Singh - RA2411030030049</a:t>
            </a:r>
          </a:p>
          <a:p>
            <a:pPr algn="l">
              <a:lnSpc>
                <a:spcPts val="5801"/>
              </a:lnSpc>
            </a:pPr>
            <a:endParaRPr lang="en-US" sz="4143" dirty="0">
              <a:solidFill>
                <a:srgbClr val="FDFC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801"/>
              </a:lnSpc>
            </a:pPr>
            <a:endParaRPr lang="en-US" sz="4143" dirty="0">
              <a:solidFill>
                <a:srgbClr val="FDFC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801"/>
              </a:lnSpc>
              <a:spcBef>
                <a:spcPct val="0"/>
              </a:spcBef>
            </a:pPr>
            <a:r>
              <a:rPr lang="en-US" sz="4143" dirty="0">
                <a:solidFill>
                  <a:srgbClr val="FDFCFF"/>
                </a:solidFill>
                <a:latin typeface="Poppins"/>
                <a:ea typeface="Poppins"/>
                <a:cs typeface="Poppins"/>
                <a:sym typeface="Poppins"/>
              </a:rPr>
              <a:t>B.TECH CSE CYBERSECURITY-A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8462" y="1662264"/>
            <a:ext cx="10675640" cy="157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68"/>
              </a:lnSpc>
              <a:spcBef>
                <a:spcPct val="0"/>
              </a:spcBef>
            </a:pPr>
            <a:r>
              <a:rPr lang="en-US" sz="8762">
                <a:solidFill>
                  <a:srgbClr val="FDFCFF"/>
                </a:solidFill>
                <a:latin typeface="Poppins"/>
                <a:ea typeface="Poppins"/>
                <a:cs typeface="Poppins"/>
                <a:sym typeface="Poppins"/>
              </a:rPr>
              <a:t>Created by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77897" y="-5779144"/>
            <a:ext cx="14635371" cy="12033527"/>
          </a:xfrm>
          <a:custGeom>
            <a:avLst/>
            <a:gdLst/>
            <a:ahLst/>
            <a:cxnLst/>
            <a:rect l="l" t="t" r="r" b="b"/>
            <a:pathLst>
              <a:path w="14635371" h="12033527">
                <a:moveTo>
                  <a:pt x="0" y="0"/>
                </a:moveTo>
                <a:lnTo>
                  <a:pt x="14635371" y="0"/>
                </a:lnTo>
                <a:lnTo>
                  <a:pt x="14635371" y="12033528"/>
                </a:lnTo>
                <a:lnTo>
                  <a:pt x="0" y="1203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410774"/>
            <a:ext cx="7747874" cy="6751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06557">
            <a:off x="13859100" y="1432047"/>
            <a:ext cx="4433872" cy="4665492"/>
          </a:xfrm>
          <a:custGeom>
            <a:avLst/>
            <a:gdLst/>
            <a:ahLst/>
            <a:cxnLst/>
            <a:rect l="l" t="t" r="r" b="b"/>
            <a:pathLst>
              <a:path w="4433872" h="4665492">
                <a:moveTo>
                  <a:pt x="0" y="0"/>
                </a:moveTo>
                <a:lnTo>
                  <a:pt x="4433873" y="0"/>
                </a:lnTo>
                <a:lnTo>
                  <a:pt x="4433873" y="4665493"/>
                </a:lnTo>
                <a:lnTo>
                  <a:pt x="0" y="466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77897" y="2433562"/>
            <a:ext cx="8117004" cy="7049716"/>
          </a:xfrm>
          <a:custGeom>
            <a:avLst/>
            <a:gdLst/>
            <a:ahLst/>
            <a:cxnLst/>
            <a:rect l="l" t="t" r="r" b="b"/>
            <a:pathLst>
              <a:path w="8117004" h="7049716">
                <a:moveTo>
                  <a:pt x="0" y="0"/>
                </a:moveTo>
                <a:lnTo>
                  <a:pt x="8117004" y="0"/>
                </a:lnTo>
                <a:lnTo>
                  <a:pt x="8117004" y="7049716"/>
                </a:lnTo>
                <a:lnTo>
                  <a:pt x="0" y="704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0" y="1224322"/>
            <a:ext cx="7950981" cy="276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6"/>
              </a:lnSpc>
            </a:pPr>
            <a:r>
              <a:rPr lang="en-US" sz="9022" b="1" dirty="0">
                <a:solidFill>
                  <a:srgbClr val="6866E1"/>
                </a:solidFill>
                <a:latin typeface="Poppins"/>
                <a:ea typeface="Poppins"/>
                <a:cs typeface="Poppins"/>
                <a:sym typeface="Poppins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380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Objectives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Project Scope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Architecture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Results and Achievements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77675" y="3772385"/>
            <a:ext cx="4929053" cy="4345946"/>
          </a:xfrm>
          <a:custGeom>
            <a:avLst/>
            <a:gdLst/>
            <a:ahLst/>
            <a:cxnLst/>
            <a:rect l="l" t="t" r="r" b="b"/>
            <a:pathLst>
              <a:path w="4929053" h="4345946">
                <a:moveTo>
                  <a:pt x="0" y="0"/>
                </a:moveTo>
                <a:lnTo>
                  <a:pt x="4929052" y="0"/>
                </a:lnTo>
                <a:lnTo>
                  <a:pt x="4929052" y="4345946"/>
                </a:lnTo>
                <a:lnTo>
                  <a:pt x="0" y="434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51" r="-27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4352" y="1352550"/>
            <a:ext cx="13771961" cy="94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4"/>
              </a:lnSpc>
              <a:spcBef>
                <a:spcPct val="0"/>
              </a:spcBef>
            </a:pPr>
            <a:r>
              <a:rPr lang="en-US" sz="9020" b="1" dirty="0">
                <a:solidFill>
                  <a:srgbClr val="6866E1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4352" y="3696185"/>
            <a:ext cx="9474564" cy="4552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2"/>
              </a:lnSpc>
            </a:pPr>
            <a:r>
              <a:rPr lang="en-US" sz="23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Expense Tracker Application is a simple and efficient tool designed to help users record, organize, and analyze their daily expenses. Built with Python and Tkinter, this desktop application provides an easy-to-use interface where users can:</a:t>
            </a:r>
          </a:p>
          <a:p>
            <a:pPr marL="512355" lvl="1" indent="-256177" algn="l">
              <a:lnSpc>
                <a:spcPts val="3322"/>
              </a:lnSpc>
              <a:buFont typeface="Arial"/>
              <a:buChar char="•"/>
            </a:pPr>
            <a:r>
              <a:rPr lang="en-US" sz="23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Add expenses with category, amount, and description</a:t>
            </a:r>
          </a:p>
          <a:p>
            <a:pPr marL="512355" lvl="1" indent="-256177" algn="l">
              <a:lnSpc>
                <a:spcPts val="3322"/>
              </a:lnSpc>
              <a:buFont typeface="Arial"/>
              <a:buChar char="•"/>
            </a:pPr>
            <a:r>
              <a:rPr lang="en-US" sz="23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all past expenses in a structured table</a:t>
            </a:r>
          </a:p>
          <a:p>
            <a:pPr marL="512355" lvl="1" indent="-256177" algn="l">
              <a:lnSpc>
                <a:spcPts val="3322"/>
              </a:lnSpc>
              <a:buFont typeface="Arial"/>
              <a:buChar char="•"/>
            </a:pPr>
            <a:r>
              <a:rPr lang="en-US" sz="23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Get a summary of spending by category with just one click</a:t>
            </a:r>
          </a:p>
          <a:p>
            <a:pPr marL="512355" lvl="1" indent="-256177" algn="l">
              <a:lnSpc>
                <a:spcPts val="3322"/>
              </a:lnSpc>
              <a:buFont typeface="Arial"/>
              <a:buChar char="•"/>
            </a:pPr>
            <a:r>
              <a:rPr lang="en-US" sz="23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Store data safely in a CSV file, ensuring expenses are saved even after closing the app</a:t>
            </a:r>
          </a:p>
          <a:p>
            <a:pPr algn="l">
              <a:lnSpc>
                <a:spcPts val="3042"/>
              </a:lnSpc>
            </a:pPr>
            <a:endParaRPr lang="en-US" sz="2373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042"/>
              </a:lnSpc>
            </a:pPr>
            <a:endParaRPr lang="en-US" sz="2373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99247" y="3286466"/>
            <a:ext cx="5434462" cy="4351122"/>
          </a:xfrm>
          <a:custGeom>
            <a:avLst/>
            <a:gdLst/>
            <a:ahLst/>
            <a:cxnLst/>
            <a:rect l="l" t="t" r="r" b="b"/>
            <a:pathLst>
              <a:path w="5434462" h="4351122">
                <a:moveTo>
                  <a:pt x="0" y="0"/>
                </a:moveTo>
                <a:lnTo>
                  <a:pt x="5434462" y="0"/>
                </a:lnTo>
                <a:lnTo>
                  <a:pt x="5434462" y="4351121"/>
                </a:lnTo>
                <a:lnTo>
                  <a:pt x="0" y="4351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44903" y="1616130"/>
            <a:ext cx="9116014" cy="102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955"/>
              </a:lnSpc>
              <a:spcBef>
                <a:spcPct val="0"/>
              </a:spcBef>
            </a:pPr>
            <a:r>
              <a:rPr lang="en-US" sz="9659" b="1" dirty="0">
                <a:solidFill>
                  <a:srgbClr val="6866E1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85412" y="3372849"/>
            <a:ext cx="10044295" cy="458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425" lvl="1" indent="-247712" algn="l">
              <a:lnSpc>
                <a:spcPts val="3717"/>
              </a:lnSpc>
              <a:buFont typeface="Arial"/>
              <a:buChar char="•"/>
            </a:pPr>
            <a:r>
              <a:rPr lang="en-US" sz="229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create a simple and user-friendly application for managing daily expenses.</a:t>
            </a:r>
          </a:p>
          <a:p>
            <a:pPr marL="495425" lvl="1" indent="-247712" algn="l">
              <a:lnSpc>
                <a:spcPts val="3717"/>
              </a:lnSpc>
              <a:buFont typeface="Arial"/>
              <a:buChar char="•"/>
            </a:pPr>
            <a:r>
              <a:rPr lang="en-US" sz="229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categorize expenses for better financial planning and analysis.</a:t>
            </a:r>
          </a:p>
          <a:p>
            <a:pPr marL="495425" lvl="1" indent="-247712" algn="l">
              <a:lnSpc>
                <a:spcPts val="3717"/>
              </a:lnSpc>
              <a:buFont typeface="Arial"/>
              <a:buChar char="•"/>
            </a:pPr>
            <a:r>
              <a:rPr lang="en-US" sz="229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store all expenses in a persistent format (CSV file) for future reference.</a:t>
            </a:r>
          </a:p>
          <a:p>
            <a:pPr marL="495425" lvl="1" indent="-247712" algn="l">
              <a:lnSpc>
                <a:spcPts val="3717"/>
              </a:lnSpc>
              <a:buFont typeface="Arial"/>
              <a:buChar char="•"/>
            </a:pPr>
            <a:r>
              <a:rPr lang="en-US" sz="229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provide quick insights into spending habits through category-wise totals.</a:t>
            </a:r>
          </a:p>
          <a:p>
            <a:pPr marL="495425" lvl="1" indent="-247712" algn="l">
              <a:lnSpc>
                <a:spcPts val="3717"/>
              </a:lnSpc>
              <a:buFont typeface="Arial"/>
              <a:buChar char="•"/>
            </a:pPr>
            <a:r>
              <a:rPr lang="en-US" sz="229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build the application with Python and Tkinter (easy to use, lightweight).</a:t>
            </a:r>
          </a:p>
          <a:p>
            <a:pPr algn="l">
              <a:lnSpc>
                <a:spcPts val="3717"/>
              </a:lnSpc>
            </a:pPr>
            <a:endParaRPr lang="en-US" sz="2294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5548" y="8986029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91052">
            <a:off x="13048963" y="-5984494"/>
            <a:ext cx="11291757" cy="10164688"/>
          </a:xfrm>
          <a:custGeom>
            <a:avLst/>
            <a:gdLst/>
            <a:ahLst/>
            <a:cxnLst/>
            <a:rect l="l" t="t" r="r" b="b"/>
            <a:pathLst>
              <a:path w="11291757" h="10164688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297235" y="1880213"/>
            <a:ext cx="8036625" cy="5957149"/>
          </a:xfrm>
          <a:custGeom>
            <a:avLst/>
            <a:gdLst/>
            <a:ahLst/>
            <a:cxnLst/>
            <a:rect l="l" t="t" r="r" b="b"/>
            <a:pathLst>
              <a:path w="8036625" h="5957149">
                <a:moveTo>
                  <a:pt x="8036625" y="0"/>
                </a:moveTo>
                <a:lnTo>
                  <a:pt x="0" y="0"/>
                </a:lnTo>
                <a:lnTo>
                  <a:pt x="0" y="5957149"/>
                </a:lnTo>
                <a:lnTo>
                  <a:pt x="8036625" y="5957149"/>
                </a:lnTo>
                <a:lnTo>
                  <a:pt x="803662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13547" y="4038286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34945" y="2028245"/>
            <a:ext cx="7509055" cy="355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832"/>
              </a:lnSpc>
            </a:pPr>
            <a:r>
              <a:rPr lang="en-US" sz="10170" b="1" dirty="0">
                <a:solidFill>
                  <a:srgbClr val="6866E1"/>
                </a:solidFill>
                <a:latin typeface="Poppins"/>
                <a:ea typeface="Poppins"/>
                <a:cs typeface="Poppins"/>
                <a:sym typeface="Poppins"/>
              </a:rPr>
              <a:t>PROJECT SCOPE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84414" y="2660212"/>
            <a:ext cx="10444467" cy="537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8"/>
              </a:lnSpc>
            </a:pPr>
            <a:endParaRPr/>
          </a:p>
          <a:p>
            <a:pPr marL="533451" lvl="1" indent="-266725" algn="ctr">
              <a:lnSpc>
                <a:spcPts val="400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Adding expenses with date, category, amount, and description.</a:t>
            </a:r>
          </a:p>
          <a:p>
            <a:pPr marL="533451" lvl="1" indent="-266725" algn="ctr">
              <a:lnSpc>
                <a:spcPts val="400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Viewing all past expenses in a structured tabular format.</a:t>
            </a:r>
          </a:p>
          <a:p>
            <a:pPr marL="533451" lvl="1" indent="-266725" algn="ctr">
              <a:lnSpc>
                <a:spcPts val="400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Generating reports of total spending by category.</a:t>
            </a:r>
          </a:p>
          <a:p>
            <a:pPr marL="533451" lvl="1" indent="-266725" algn="ctr">
              <a:lnSpc>
                <a:spcPts val="400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is stored locally in a CSV file, ensuring persistence.</a:t>
            </a:r>
          </a:p>
          <a:p>
            <a:pPr marL="533451" lvl="1" indent="-266725" algn="ctr">
              <a:lnSpc>
                <a:spcPts val="400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project is designed for students, professionals, and individuals to manage personal finances.</a:t>
            </a:r>
          </a:p>
          <a:p>
            <a:pPr marL="533451" lvl="1" indent="-266725" algn="ctr">
              <a:lnSpc>
                <a:spcPts val="400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Future scope:</a:t>
            </a:r>
          </a:p>
          <a:p>
            <a:pPr marL="533451" lvl="1" indent="-266725" algn="ctr">
              <a:lnSpc>
                <a:spcPts val="400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Exporting to Excel/PDF.</a:t>
            </a:r>
          </a:p>
          <a:p>
            <a:pPr marL="533451" lvl="1" indent="-266725" algn="ctr">
              <a:lnSpc>
                <a:spcPts val="400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visualization using graphs.</a:t>
            </a:r>
          </a:p>
          <a:p>
            <a:pPr algn="ctr">
              <a:lnSpc>
                <a:spcPts val="3278"/>
              </a:lnSpc>
            </a:pPr>
            <a:endParaRPr lang="en-US" sz="247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16109" y="5395091"/>
            <a:ext cx="4383276" cy="4114800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0" y="0"/>
                </a:moveTo>
                <a:lnTo>
                  <a:pt x="4383276" y="0"/>
                </a:lnTo>
                <a:lnTo>
                  <a:pt x="4383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87396" y="730358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07091" y="841061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20668" y="1537072"/>
            <a:ext cx="8908964" cy="96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4"/>
              </a:lnSpc>
              <a:spcBef>
                <a:spcPct val="0"/>
              </a:spcBef>
            </a:pPr>
            <a:r>
              <a:rPr lang="en-US" sz="9186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73103" y="3949322"/>
            <a:ext cx="9926364" cy="414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052" lvl="1" indent="-255526" algn="l">
              <a:lnSpc>
                <a:spcPts val="3313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Requirement Analysis – Identify the need for expense tracking.</a:t>
            </a:r>
          </a:p>
          <a:p>
            <a:pPr marL="511052" lvl="1" indent="-255526" algn="l">
              <a:lnSpc>
                <a:spcPts val="3313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 – Plan user interface using Tkinter widgets (Labels, Entries, Buttons, Treeview).</a:t>
            </a:r>
          </a:p>
          <a:p>
            <a:pPr marL="511052" lvl="1" indent="-255526" algn="l">
              <a:lnSpc>
                <a:spcPts val="3313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Implementation –</a:t>
            </a:r>
          </a:p>
          <a:p>
            <a:pPr marL="511052" lvl="1" indent="-255526" algn="l">
              <a:lnSpc>
                <a:spcPts val="3313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functions for adding, viewing, and summarizing expenses.</a:t>
            </a:r>
          </a:p>
          <a:p>
            <a:pPr marL="511052" lvl="1" indent="-255526" algn="l">
              <a:lnSpc>
                <a:spcPts val="3313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CSV file handling for data persistence.</a:t>
            </a:r>
          </a:p>
          <a:p>
            <a:pPr marL="511052" lvl="1" indent="-255526" algn="l">
              <a:lnSpc>
                <a:spcPts val="3313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 – Verify correctness of data entry, retrieval, and totals.</a:t>
            </a:r>
          </a:p>
          <a:p>
            <a:pPr marL="511052" lvl="1" indent="-255526" algn="l">
              <a:lnSpc>
                <a:spcPts val="3313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 – Run on any system with Python installed (or convert to .exe).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5972" y="2189475"/>
            <a:ext cx="17206544" cy="737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2"/>
              </a:lnSpc>
            </a:pPr>
            <a:r>
              <a:rPr lang="en-US" sz="92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Technical Architecture</a:t>
            </a:r>
          </a:p>
          <a:p>
            <a:pPr algn="ctr">
              <a:lnSpc>
                <a:spcPts val="14221"/>
              </a:lnSpc>
            </a:pPr>
            <a:endParaRPr lang="en-US" sz="925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28285" lvl="1" indent="-264143" algn="l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 (GUI): Tkinter (for user interaction).</a:t>
            </a:r>
          </a:p>
          <a:p>
            <a:pPr marL="528285" lvl="1" indent="-264143" algn="l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 (Logic): Python functions for CRUD operations (Add, View, Summarize).</a:t>
            </a:r>
          </a:p>
          <a:p>
            <a:pPr marL="528285" lvl="1" indent="-264143" algn="l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Database: CSV file for lightweight storage.</a:t>
            </a:r>
          </a:p>
          <a:p>
            <a:pPr marL="530787" lvl="1" indent="-265393" algn="l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Libraries Used:</a:t>
            </a:r>
          </a:p>
          <a:p>
            <a:pPr marL="1061574" lvl="2" indent="-353858" algn="l">
              <a:lnSpc>
                <a:spcPts val="3441"/>
              </a:lnSpc>
              <a:buFont typeface="Arial"/>
              <a:buChar char="⚬"/>
            </a:pPr>
            <a:r>
              <a:rPr lang="en-US" sz="24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tkinter → GUI</a:t>
            </a:r>
          </a:p>
          <a:p>
            <a:pPr marL="1061574" lvl="2" indent="-353858" algn="l">
              <a:lnSpc>
                <a:spcPts val="3441"/>
              </a:lnSpc>
              <a:buFont typeface="Arial"/>
              <a:buChar char="⚬"/>
            </a:pPr>
            <a:r>
              <a:rPr lang="en-US" sz="24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csv → File handling</a:t>
            </a:r>
          </a:p>
          <a:p>
            <a:pPr marL="1061574" lvl="2" indent="-353858" algn="l">
              <a:lnSpc>
                <a:spcPts val="3441"/>
              </a:lnSpc>
              <a:buFont typeface="Arial"/>
              <a:buChar char="⚬"/>
            </a:pPr>
            <a:r>
              <a:rPr lang="en-US" sz="24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datetime → Date &amp; time stamping</a:t>
            </a:r>
          </a:p>
          <a:p>
            <a:pPr marL="1061574" lvl="2" indent="-353858" algn="l">
              <a:lnSpc>
                <a:spcPts val="3441"/>
              </a:lnSpc>
              <a:buFont typeface="Arial"/>
              <a:buChar char="⚬"/>
            </a:pPr>
            <a:r>
              <a:rPr lang="en-US" sz="24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 → File management</a:t>
            </a:r>
          </a:p>
          <a:p>
            <a:pPr marL="491540" lvl="1" indent="-245770" algn="l">
              <a:lnSpc>
                <a:spcPts val="3187"/>
              </a:lnSpc>
              <a:buFont typeface="Arial"/>
              <a:buChar char="•"/>
            </a:pPr>
            <a:endParaRPr lang="en-US" sz="245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200763" y="8066839"/>
            <a:ext cx="742796" cy="1500887"/>
          </a:xfrm>
          <a:custGeom>
            <a:avLst/>
            <a:gdLst/>
            <a:ahLst/>
            <a:cxnLst/>
            <a:rect l="l" t="t" r="r" b="b"/>
            <a:pathLst>
              <a:path w="742796" h="1500887">
                <a:moveTo>
                  <a:pt x="0" y="0"/>
                </a:moveTo>
                <a:lnTo>
                  <a:pt x="742797" y="0"/>
                </a:lnTo>
                <a:lnTo>
                  <a:pt x="742797" y="1500887"/>
                </a:lnTo>
                <a:lnTo>
                  <a:pt x="0" y="1500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060" b="-606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67620" y="-301771"/>
            <a:ext cx="5927836" cy="4875645"/>
          </a:xfrm>
          <a:custGeom>
            <a:avLst/>
            <a:gdLst/>
            <a:ahLst/>
            <a:cxnLst/>
            <a:rect l="l" t="t" r="r" b="b"/>
            <a:pathLst>
              <a:path w="5927836" h="4875645">
                <a:moveTo>
                  <a:pt x="0" y="0"/>
                </a:moveTo>
                <a:lnTo>
                  <a:pt x="5927836" y="0"/>
                </a:lnTo>
                <a:lnTo>
                  <a:pt x="5927836" y="4875645"/>
                </a:lnTo>
                <a:lnTo>
                  <a:pt x="0" y="4875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53665" y="3957493"/>
            <a:ext cx="5016901" cy="4874459"/>
            <a:chOff x="0" y="0"/>
            <a:chExt cx="5426278" cy="52722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26278" cy="5272213"/>
            </a:xfrm>
            <a:custGeom>
              <a:avLst/>
              <a:gdLst/>
              <a:ahLst/>
              <a:cxnLst/>
              <a:rect l="l" t="t" r="r" b="b"/>
              <a:pathLst>
                <a:path w="5426278" h="5272213">
                  <a:moveTo>
                    <a:pt x="5426277" y="391"/>
                  </a:moveTo>
                  <a:cubicBezTo>
                    <a:pt x="5423709" y="10479"/>
                    <a:pt x="5421381" y="20568"/>
                    <a:pt x="5418572" y="30592"/>
                  </a:cubicBezTo>
                  <a:cubicBezTo>
                    <a:pt x="5358293" y="248835"/>
                    <a:pt x="5297933" y="467014"/>
                    <a:pt x="5237653" y="685257"/>
                  </a:cubicBezTo>
                  <a:cubicBezTo>
                    <a:pt x="5148559" y="1007969"/>
                    <a:pt x="5059704" y="1330681"/>
                    <a:pt x="4970529" y="1653327"/>
                  </a:cubicBezTo>
                  <a:cubicBezTo>
                    <a:pt x="4860966" y="2049589"/>
                    <a:pt x="4751083" y="2445786"/>
                    <a:pt x="4641520" y="2842048"/>
                  </a:cubicBezTo>
                  <a:cubicBezTo>
                    <a:pt x="4547128" y="3183440"/>
                    <a:pt x="4452896" y="3524832"/>
                    <a:pt x="4358584" y="3866290"/>
                  </a:cubicBezTo>
                  <a:cubicBezTo>
                    <a:pt x="4275749" y="4166220"/>
                    <a:pt x="4193076" y="4466085"/>
                    <a:pt x="4110082" y="4765951"/>
                  </a:cubicBezTo>
                  <a:cubicBezTo>
                    <a:pt x="4063447" y="4934596"/>
                    <a:pt x="4016412" y="5103177"/>
                    <a:pt x="3969536" y="5271822"/>
                  </a:cubicBezTo>
                  <a:cubicBezTo>
                    <a:pt x="2654063" y="5271822"/>
                    <a:pt x="1338670" y="5271757"/>
                    <a:pt x="23277" y="5272213"/>
                  </a:cubicBezTo>
                  <a:cubicBezTo>
                    <a:pt x="4254" y="5272213"/>
                    <a:pt x="0" y="5268763"/>
                    <a:pt x="0" y="5253272"/>
                  </a:cubicBezTo>
                  <a:cubicBezTo>
                    <a:pt x="482" y="3508495"/>
                    <a:pt x="482" y="1763718"/>
                    <a:pt x="0" y="18941"/>
                  </a:cubicBezTo>
                  <a:cubicBezTo>
                    <a:pt x="0" y="3450"/>
                    <a:pt x="4254" y="0"/>
                    <a:pt x="23277" y="0"/>
                  </a:cubicBezTo>
                  <a:cubicBezTo>
                    <a:pt x="1824277" y="391"/>
                    <a:pt x="3625278" y="391"/>
                    <a:pt x="5426277" y="391"/>
                  </a:cubicBezTo>
                  <a:close/>
                </a:path>
              </a:pathLst>
            </a:custGeom>
            <a:blipFill>
              <a:blip r:embed="rId2"/>
              <a:stretch>
                <a:fillRect l="-22779" r="-2277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85827" y="819150"/>
            <a:ext cx="9608787" cy="261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1"/>
              </a:lnSpc>
              <a:spcBef>
                <a:spcPct val="0"/>
              </a:spcBef>
            </a:pPr>
            <a:r>
              <a:rPr lang="en-US" sz="72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 and Achievements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739780"/>
            <a:ext cx="11173540" cy="436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718" lvl="1" indent="-271359" algn="ctr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Successfully developed a working expense tracker desktop application.</a:t>
            </a:r>
          </a:p>
          <a:p>
            <a:pPr marL="542718" lvl="1" indent="-271359" algn="ctr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Implemented category-wise expense calculation for financial insights.</a:t>
            </a:r>
          </a:p>
          <a:p>
            <a:pPr marL="542718" lvl="1" indent="-271359" algn="ctr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persistence achieved using CSV file storage.</a:t>
            </a:r>
          </a:p>
          <a:p>
            <a:pPr marL="542718" lvl="1" indent="-271359" algn="ctr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Provided a clean and interactive GUI for users with real-time updates.</a:t>
            </a:r>
          </a:p>
          <a:p>
            <a:pPr marL="542718" lvl="1" indent="-271359" algn="ctr">
              <a:lnSpc>
                <a:spcPts val="3519"/>
              </a:lnSpc>
              <a:buFont typeface="Arial"/>
              <a:buChar char="•"/>
            </a:pPr>
            <a:r>
              <a:rPr lang="en-US" sz="2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is lightweight, portable, and easy to extend with new features.</a:t>
            </a:r>
          </a:p>
          <a:p>
            <a:pPr marL="499539" lvl="1" indent="-249769" algn="l">
              <a:lnSpc>
                <a:spcPts val="3239"/>
              </a:lnSpc>
              <a:buFont typeface="Arial"/>
              <a:buChar char="•"/>
            </a:pPr>
            <a:endParaRPr lang="en-US" sz="251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456</Words>
  <Application>Microsoft Office PowerPoint</Application>
  <PresentationFormat>Custom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Poppins</vt:lpstr>
      <vt:lpstr>Calibri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ujjawalrr106@gmail.com</cp:lastModifiedBy>
  <cp:revision>2</cp:revision>
  <dcterms:created xsi:type="dcterms:W3CDTF">2006-08-16T00:00:00Z</dcterms:created>
  <dcterms:modified xsi:type="dcterms:W3CDTF">2025-08-27T19:40:58Z</dcterms:modified>
  <dc:identifier>DAGxSDJPx3A</dc:identifier>
</cp:coreProperties>
</file>